
<file path=[Content_Types].xml><?xml version="1.0" encoding="utf-8"?>
<Types xmlns="http://schemas.openxmlformats.org/package/2006/content-types">
  <Default Extension="jpeg" ContentType="image/jpeg"/>
  <Default Extension="wmf" ContentType="image/x-wmf"/>
  <Default Extension="jpe"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9" r:id="rId4"/>
    <p:sldId id="265" r:id="rId5"/>
    <p:sldId id="260" r:id="rId6"/>
    <p:sldId id="259" r:id="rId7"/>
    <p:sldId id="261" r:id="rId8"/>
    <p:sldId id="263" r:id="rId9"/>
    <p:sldId id="262" r:id="rId10"/>
    <p:sldId id="264" r:id="rId11"/>
    <p:sldId id="270" r:id="rId12"/>
    <p:sldId id="266"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22" d="100"/>
          <a:sy n="122" d="100"/>
        </p:scale>
        <p:origin x="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87C91-B1B1-4C4D-9EA7-E9689D7C9B73}"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4FF8D-F690-441E-B473-7FCD7812A3B2}" type="slidenum">
              <a:rPr lang="en-US" smtClean="0"/>
              <a:t>‹#›</a:t>
            </a:fld>
            <a:endParaRPr lang="en-US"/>
          </a:p>
        </p:txBody>
      </p:sp>
    </p:spTree>
    <p:extLst>
      <p:ext uri="{BB962C8B-B14F-4D97-AF65-F5344CB8AC3E}">
        <p14:creationId xmlns:p14="http://schemas.microsoft.com/office/powerpoint/2010/main" val="2198617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41AF23-0DBF-4901-A025-B27DFD1E0C01}" type="slidenum">
              <a:rPr lang="en-US" altLang="en-US"/>
              <a:pPr/>
              <a:t>11</a:t>
            </a:fld>
            <a:endParaRPr lang="en-US" alt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pPr>
              <a:lnSpc>
                <a:spcPct val="80000"/>
              </a:lnSpc>
            </a:pPr>
            <a:r>
              <a:rPr lang="en-US" altLang="en-US" sz="1000"/>
              <a:t>IV. Gearing Up for Fun</a:t>
            </a:r>
          </a:p>
          <a:p>
            <a:pPr>
              <a:lnSpc>
                <a:spcPct val="80000"/>
              </a:lnSpc>
            </a:pPr>
            <a:r>
              <a:rPr lang="en-US" altLang="en-US" sz="1000"/>
              <a:t>[</a:t>
            </a:r>
            <a:r>
              <a:rPr lang="en-US" altLang="en-US" sz="1000" i="1"/>
              <a:t>Show the Lesson Guide, quickly reviewing the major pieces of dive equipment and discussing the equipment needed for the first confined water dive. Show, and as appropriate, have student divers try on actual masks, snorkels, fins, BCD, tanks and regulators.  Emphasize various styles, different features and materials.</a:t>
            </a:r>
            <a:r>
              <a:rPr lang="en-US" altLang="en-US" sz="1000"/>
              <a:t>]</a:t>
            </a:r>
          </a:p>
          <a:p>
            <a:pPr>
              <a:lnSpc>
                <a:spcPct val="80000"/>
              </a:lnSpc>
            </a:pPr>
            <a:endParaRPr lang="en-US" altLang="en-US" sz="1000"/>
          </a:p>
          <a:p>
            <a:pPr>
              <a:lnSpc>
                <a:spcPct val="80000"/>
              </a:lnSpc>
            </a:pPr>
            <a:r>
              <a:rPr lang="en-US" altLang="en-US" sz="1000" b="1"/>
              <a:t>Summary</a:t>
            </a:r>
          </a:p>
          <a:p>
            <a:pPr>
              <a:lnSpc>
                <a:spcPct val="80000"/>
              </a:lnSpc>
            </a:pPr>
            <a:r>
              <a:rPr lang="en-US" altLang="en-US" sz="1000"/>
              <a:t>Preview key points of the registration and orientation session.</a:t>
            </a:r>
          </a:p>
          <a:p>
            <a:pPr>
              <a:lnSpc>
                <a:spcPct val="80000"/>
              </a:lnSpc>
            </a:pPr>
            <a:endParaRPr lang="en-US" altLang="en-US" sz="1000"/>
          </a:p>
          <a:p>
            <a:pPr>
              <a:lnSpc>
                <a:spcPct val="80000"/>
              </a:lnSpc>
            </a:pPr>
            <a:r>
              <a:rPr lang="en-US" altLang="en-US" sz="1000" b="1"/>
              <a:t>Reminders for Next Class Meeting</a:t>
            </a:r>
          </a:p>
          <a:p>
            <a:pPr>
              <a:lnSpc>
                <a:spcPct val="80000"/>
              </a:lnSpc>
            </a:pPr>
            <a:r>
              <a:rPr lang="en-US" altLang="en-US" sz="1000"/>
              <a:t>Prior to the next meeting, complete Knowledge Development Sections One and Two in the </a:t>
            </a:r>
            <a:r>
              <a:rPr lang="en-US" altLang="en-US" sz="1000" i="1"/>
              <a:t>Open Water Diver Manual </a:t>
            </a:r>
            <a:r>
              <a:rPr lang="en-US" altLang="en-US" sz="1000"/>
              <a:t>and </a:t>
            </a:r>
            <a:r>
              <a:rPr lang="en-US" altLang="en-US" sz="1000" i="1"/>
              <a:t>Video (or Multimedia</a:t>
            </a:r>
            <a:r>
              <a:rPr lang="en-US" altLang="en-US" sz="1000"/>
              <a:t>).</a:t>
            </a:r>
          </a:p>
          <a:p>
            <a:pPr>
              <a:lnSpc>
                <a:spcPct val="80000"/>
              </a:lnSpc>
            </a:pPr>
            <a:endParaRPr lang="en-US" altLang="en-US" sz="1000"/>
          </a:p>
          <a:p>
            <a:pPr>
              <a:lnSpc>
                <a:spcPct val="80000"/>
              </a:lnSpc>
            </a:pPr>
            <a:r>
              <a:rPr lang="en-US" altLang="en-US" sz="1000"/>
              <a:t>V. Dive Today</a:t>
            </a:r>
          </a:p>
          <a:p>
            <a:pPr>
              <a:lnSpc>
                <a:spcPct val="80000"/>
              </a:lnSpc>
            </a:pPr>
            <a:r>
              <a:rPr lang="en-US" altLang="en-US" sz="1000"/>
              <a:t>[Provide the Discover Scuba or Discover Scuba Diving Water Skills Introduction and Orientation briefing; you may do this at the confined water dive site using the Discover Scuba Diving flip chart. Then conduct Confined Water Dive One.].</a:t>
            </a:r>
          </a:p>
          <a:p>
            <a:pPr>
              <a:lnSpc>
                <a:spcPct val="80000"/>
              </a:lnSpc>
            </a:pPr>
            <a:endParaRPr lang="en-US" altLang="en-US" sz="1000"/>
          </a:p>
          <a:p>
            <a:pPr>
              <a:lnSpc>
                <a:spcPct val="80000"/>
              </a:lnSpc>
            </a:pPr>
            <a:r>
              <a:rPr lang="en-US" altLang="en-US" sz="1000"/>
              <a:t>VI. Water Skills Assessment</a:t>
            </a:r>
          </a:p>
          <a:p>
            <a:pPr>
              <a:lnSpc>
                <a:spcPct val="80000"/>
              </a:lnSpc>
            </a:pPr>
            <a:r>
              <a:rPr lang="en-US" altLang="en-US" sz="1000"/>
              <a:t>[</a:t>
            </a:r>
            <a:r>
              <a:rPr lang="en-US" altLang="en-US" sz="1000" i="1"/>
              <a:t>Students must demonstrate, in confined water, they possess reasonable aquatic ability without using equipment before they participate in open water dives. At some point prior to certification, they must also complete a 200 metres/yard continuous surface swim and swim/float</a:t>
            </a:r>
          </a:p>
          <a:p>
            <a:pPr>
              <a:lnSpc>
                <a:spcPct val="80000"/>
              </a:lnSpc>
            </a:pPr>
            <a:r>
              <a:rPr lang="en-US" altLang="en-US" sz="1000" i="1"/>
              <a:t>without using a mask, fins, snorkel or any other swim aid.  Following the confined water dive, or within it, you may get some of this out of the way. It’s </a:t>
            </a:r>
            <a:r>
              <a:rPr lang="en-US" altLang="en-US" sz="1000" b="1" i="1"/>
              <a:t>not </a:t>
            </a:r>
            <a:r>
              <a:rPr lang="en-US" altLang="en-US" sz="1000" i="1"/>
              <a:t>recommended that you perform water skills assessment without a confined water dive.</a:t>
            </a:r>
            <a:r>
              <a:rPr lang="en-US" altLang="en-US" sz="1000"/>
              <a:t>]</a:t>
            </a:r>
          </a:p>
          <a:p>
            <a:pPr>
              <a:lnSpc>
                <a:spcPct val="80000"/>
              </a:lnSpc>
            </a:pPr>
            <a:endParaRPr lang="en-US" altLang="en-US" sz="1000"/>
          </a:p>
        </p:txBody>
      </p:sp>
    </p:spTree>
    <p:extLst>
      <p:ext uri="{BB962C8B-B14F-4D97-AF65-F5344CB8AC3E}">
        <p14:creationId xmlns:p14="http://schemas.microsoft.com/office/powerpoint/2010/main" val="392867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498E7D-EA6D-493E-8DCD-6A8E8EA051F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419596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498E7D-EA6D-493E-8DCD-6A8E8EA051F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376854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498E7D-EA6D-493E-8DCD-6A8E8EA051F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1052894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498E7D-EA6D-493E-8DCD-6A8E8EA051F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19893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498E7D-EA6D-493E-8DCD-6A8E8EA051F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191432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498E7D-EA6D-493E-8DCD-6A8E8EA051F5}"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130026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498E7D-EA6D-493E-8DCD-6A8E8EA051F5}" type="datetimeFigureOut">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274267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498E7D-EA6D-493E-8DCD-6A8E8EA051F5}" type="datetimeFigureOut">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19645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98E7D-EA6D-493E-8DCD-6A8E8EA051F5}" type="datetimeFigureOut">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320435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498E7D-EA6D-493E-8DCD-6A8E8EA051F5}"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391769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498E7D-EA6D-493E-8DCD-6A8E8EA051F5}"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61BA8-29DE-454A-9965-B32A4FDD5C22}" type="slidenum">
              <a:rPr lang="en-US" smtClean="0"/>
              <a:t>‹#›</a:t>
            </a:fld>
            <a:endParaRPr lang="en-US"/>
          </a:p>
        </p:txBody>
      </p:sp>
    </p:spTree>
    <p:extLst>
      <p:ext uri="{BB962C8B-B14F-4D97-AF65-F5344CB8AC3E}">
        <p14:creationId xmlns:p14="http://schemas.microsoft.com/office/powerpoint/2010/main" val="82518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98E7D-EA6D-493E-8DCD-6A8E8EA051F5}" type="datetimeFigureOut">
              <a:rPr lang="en-US" smtClean="0"/>
              <a:t>4/11/2018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61BA8-29DE-454A-9965-B32A4FDD5C22}" type="slidenum">
              <a:rPr lang="en-US" smtClean="0"/>
              <a:t>‹#›</a:t>
            </a:fld>
            <a:endParaRPr lang="en-US"/>
          </a:p>
        </p:txBody>
      </p:sp>
    </p:spTree>
    <p:extLst>
      <p:ext uri="{BB962C8B-B14F-4D97-AF65-F5344CB8AC3E}">
        <p14:creationId xmlns:p14="http://schemas.microsoft.com/office/powerpoint/2010/main" val="192703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Mike@crystalriverwatersports.com" TargetMode="External"/><Relationship Id="rId2" Type="http://schemas.openxmlformats.org/officeDocument/2006/relationships/hyperlink" Target="mailto:Ladywren2@gmail.com" TargetMode="External"/><Relationship Id="rId1" Type="http://schemas.openxmlformats.org/officeDocument/2006/relationships/slideLayout" Target="../slideLayouts/slideLayout7.xml"/><Relationship Id="rId5" Type="http://schemas.openxmlformats.org/officeDocument/2006/relationships/image" Target="../media/image6.jpe"/><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youtube.com/watch?v=vyRcG5pOEvY"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may contain: outdo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108" y="337929"/>
            <a:ext cx="4472608" cy="447260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20010" y="4810538"/>
            <a:ext cx="8320804" cy="769441"/>
          </a:xfrm>
          <a:prstGeom prst="rect">
            <a:avLst/>
          </a:prstGeom>
          <a:noFill/>
        </p:spPr>
        <p:txBody>
          <a:bodyPr wrap="none" rtlCol="0">
            <a:spAutoFit/>
          </a:bodyPr>
          <a:lstStyle/>
          <a:p>
            <a:pPr algn="ctr"/>
            <a:r>
              <a:rPr lang="en-US" sz="4400" b="1" dirty="0"/>
              <a:t>HOPE – SCUBA Program 2018-2019</a:t>
            </a:r>
          </a:p>
        </p:txBody>
      </p:sp>
    </p:spTree>
    <p:extLst>
      <p:ext uri="{BB962C8B-B14F-4D97-AF65-F5344CB8AC3E}">
        <p14:creationId xmlns:p14="http://schemas.microsoft.com/office/powerpoint/2010/main" val="20578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10826"/>
            <a:ext cx="12192000" cy="6186309"/>
          </a:xfrm>
          <a:prstGeom prst="rect">
            <a:avLst/>
          </a:prstGeom>
        </p:spPr>
        <p:txBody>
          <a:bodyPr wrap="square">
            <a:spAutoFit/>
          </a:bodyPr>
          <a:lstStyle/>
          <a:p>
            <a:pPr algn="ctr"/>
            <a:r>
              <a:rPr lang="en-US" sz="3600" b="1" dirty="0"/>
              <a:t>FINANCIAL CONSIDERATIONS - STUDENT</a:t>
            </a:r>
          </a:p>
          <a:p>
            <a:pPr algn="ctr"/>
            <a:endParaRPr lang="en-US" sz="2400" b="1" dirty="0"/>
          </a:p>
          <a:p>
            <a:pPr algn="ctr"/>
            <a:r>
              <a:rPr lang="en-US" sz="2800" b="1" dirty="0"/>
              <a:t>$125</a:t>
            </a:r>
          </a:p>
          <a:p>
            <a:pPr algn="ctr"/>
            <a:endParaRPr lang="en-US" sz="2800" b="1" dirty="0"/>
          </a:p>
          <a:p>
            <a:r>
              <a:rPr lang="en-US" sz="2800" b="1" dirty="0"/>
              <a:t>		Certification Card</a:t>
            </a:r>
          </a:p>
          <a:p>
            <a:r>
              <a:rPr lang="en-US" sz="2800" b="1" dirty="0"/>
              <a:t>		Personal Gear Voucher for $100 credit</a:t>
            </a:r>
          </a:p>
          <a:p>
            <a:endParaRPr lang="en-US" sz="2800" b="1" dirty="0"/>
          </a:p>
          <a:p>
            <a:r>
              <a:rPr lang="en-US" sz="2800" b="1" dirty="0"/>
              <a:t>	Voucher Redeemable at CRCK or CRWS</a:t>
            </a:r>
          </a:p>
          <a:p>
            <a:r>
              <a:rPr lang="en-US" sz="2800" b="1" dirty="0"/>
              <a:t>	Each will provide a 20% Discount on AES Student Purchases</a:t>
            </a:r>
          </a:p>
          <a:p>
            <a:pPr algn="ctr"/>
            <a:r>
              <a:rPr lang="en-US" sz="2800" b="1" dirty="0"/>
              <a:t>(voucher redeemable for up to $125 towards mask/fins/snorkel)</a:t>
            </a:r>
          </a:p>
          <a:p>
            <a:endParaRPr lang="en-US" sz="2800" b="1" dirty="0"/>
          </a:p>
          <a:p>
            <a:r>
              <a:rPr lang="en-US" sz="2800" b="1" dirty="0"/>
              <a:t>	Voucher will cover a basic set of SCUBA quality M/F/S</a:t>
            </a:r>
          </a:p>
          <a:p>
            <a:endParaRPr lang="en-US" sz="2800" b="1" dirty="0"/>
          </a:p>
          <a:p>
            <a:pPr algn="ctr"/>
            <a:r>
              <a:rPr lang="en-US" sz="2800" b="1" dirty="0"/>
              <a:t>*** Contact AES Administrator for potential financial assistance ***</a:t>
            </a:r>
          </a:p>
        </p:txBody>
      </p:sp>
    </p:spTree>
    <p:extLst>
      <p:ext uri="{BB962C8B-B14F-4D97-AF65-F5344CB8AC3E}">
        <p14:creationId xmlns:p14="http://schemas.microsoft.com/office/powerpoint/2010/main" val="397119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oter Placeholder 2"/>
          <p:cNvSpPr>
            <a:spLocks noGrp="1"/>
          </p:cNvSpPr>
          <p:nvPr>
            <p:ph type="ftr" sz="quarter" idx="10"/>
          </p:nvPr>
        </p:nvSpPr>
        <p:spPr/>
        <p:txBody>
          <a:bodyPr/>
          <a:lstStyle/>
          <a:p>
            <a:r>
              <a:rPr lang="en-US" altLang="en-US"/>
              <a:t>Registration &amp; Orientation -</a:t>
            </a:r>
          </a:p>
        </p:txBody>
      </p:sp>
      <p:sp>
        <p:nvSpPr>
          <p:cNvPr id="27" name="Slide Number Placeholder 3"/>
          <p:cNvSpPr>
            <a:spLocks noGrp="1"/>
          </p:cNvSpPr>
          <p:nvPr>
            <p:ph type="sldNum" sz="quarter" idx="11"/>
          </p:nvPr>
        </p:nvSpPr>
        <p:spPr/>
        <p:txBody>
          <a:bodyPr/>
          <a:lstStyle/>
          <a:p>
            <a:fld id="{5753434D-6A67-49D2-A464-A7A140C56CFF}" type="slidenum">
              <a:rPr lang="en-US" altLang="en-US"/>
              <a:pPr/>
              <a:t>11</a:t>
            </a:fld>
            <a:endParaRPr lang="en-US" altLang="en-US"/>
          </a:p>
        </p:txBody>
      </p:sp>
      <p:sp>
        <p:nvSpPr>
          <p:cNvPr id="8224" name="Rectangle 32"/>
          <p:cNvSpPr>
            <a:spLocks noGrp="1" noChangeArrowheads="1"/>
          </p:cNvSpPr>
          <p:nvPr>
            <p:ph type="title"/>
          </p:nvPr>
        </p:nvSpPr>
        <p:spPr/>
        <p:txBody>
          <a:bodyPr/>
          <a:lstStyle/>
          <a:p>
            <a:r>
              <a:rPr lang="en-US" altLang="en-US"/>
              <a:t>Gearing Up for Fun</a:t>
            </a:r>
          </a:p>
        </p:txBody>
      </p:sp>
      <p:pic>
        <p:nvPicPr>
          <p:cNvPr id="8196" name="Picture 4" descr="Orient-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6501" y="1304926"/>
            <a:ext cx="1833563" cy="4816475"/>
          </a:xfrm>
          <a:prstGeom prst="rect">
            <a:avLst/>
          </a:prstGeom>
          <a:noFill/>
          <a:extLst>
            <a:ext uri="{909E8E84-426E-40DD-AFC4-6F175D3DCCD1}">
              <a14:hiddenFill xmlns:a14="http://schemas.microsoft.com/office/drawing/2010/main">
                <a:solidFill>
                  <a:srgbClr val="FFFFFF"/>
                </a:solidFill>
              </a14:hiddenFill>
            </a:ext>
          </a:extLst>
        </p:spPr>
      </p:pic>
      <p:sp>
        <p:nvSpPr>
          <p:cNvPr id="8198" name="Text Box 6"/>
          <p:cNvSpPr txBox="1">
            <a:spLocks noChangeArrowheads="1"/>
          </p:cNvSpPr>
          <p:nvPr/>
        </p:nvSpPr>
        <p:spPr bwMode="auto">
          <a:xfrm>
            <a:off x="3878264" y="1860550"/>
            <a:ext cx="951261" cy="451426"/>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bg1"/>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Mask</a:t>
            </a:r>
          </a:p>
        </p:txBody>
      </p:sp>
      <p:sp>
        <p:nvSpPr>
          <p:cNvPr id="8199" name="Line 7"/>
          <p:cNvSpPr>
            <a:spLocks noChangeShapeType="1"/>
          </p:cNvSpPr>
          <p:nvPr/>
        </p:nvSpPr>
        <p:spPr bwMode="auto">
          <a:xfrm flipV="1">
            <a:off x="4872038" y="2024063"/>
            <a:ext cx="842962" cy="0"/>
          </a:xfrm>
          <a:prstGeom prst="line">
            <a:avLst/>
          </a:prstGeom>
          <a:noFill/>
          <a:ln w="28575">
            <a:solidFill>
              <a:srgbClr val="F3FD2D"/>
            </a:solidFill>
            <a:round/>
            <a:headEnd/>
            <a:tailEnd type="triangle" w="med" len="med"/>
          </a:ln>
          <a:effectLst>
            <a:outerShdw dist="45791" dir="3378596"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01" name="Text Box 9"/>
          <p:cNvSpPr txBox="1">
            <a:spLocks noChangeArrowheads="1"/>
          </p:cNvSpPr>
          <p:nvPr/>
        </p:nvSpPr>
        <p:spPr bwMode="auto">
          <a:xfrm>
            <a:off x="3335338" y="2809875"/>
            <a:ext cx="1652286" cy="451426"/>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Regulator</a:t>
            </a:r>
          </a:p>
        </p:txBody>
      </p:sp>
      <p:sp>
        <p:nvSpPr>
          <p:cNvPr id="8202" name="Line 10"/>
          <p:cNvSpPr>
            <a:spLocks noChangeShapeType="1"/>
          </p:cNvSpPr>
          <p:nvPr/>
        </p:nvSpPr>
        <p:spPr bwMode="auto">
          <a:xfrm flipV="1">
            <a:off x="4800601" y="2379663"/>
            <a:ext cx="974725" cy="544512"/>
          </a:xfrm>
          <a:prstGeom prst="line">
            <a:avLst/>
          </a:prstGeom>
          <a:noFill/>
          <a:ln w="28575">
            <a:solidFill>
              <a:srgbClr val="F3FD2D"/>
            </a:solidFill>
            <a:round/>
            <a:headEnd/>
            <a:tailEnd type="triangle" w="med" len="med"/>
          </a:ln>
          <a:effectLst>
            <a:outerShdw dist="35921" dir="2700000"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04" name="Text Box 12"/>
          <p:cNvSpPr txBox="1">
            <a:spLocks noChangeArrowheads="1"/>
          </p:cNvSpPr>
          <p:nvPr/>
        </p:nvSpPr>
        <p:spPr bwMode="auto">
          <a:xfrm>
            <a:off x="1811338" y="3554414"/>
            <a:ext cx="3937000" cy="447675"/>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Alternate Air </a:t>
            </a:r>
            <a:r>
              <a:rPr lang="en-US" altLang="en-US" sz="2400">
                <a:solidFill>
                  <a:srgbClr val="FF6600"/>
                </a:solidFill>
                <a:effectLst>
                  <a:outerShdw blurRad="38100" dist="38100" dir="2700000" algn="tl">
                    <a:srgbClr val="000000"/>
                  </a:outerShdw>
                </a:effectLst>
                <a:latin typeface="Verdana" panose="020B0604030504040204" pitchFamily="34" charset="0"/>
              </a:rPr>
              <a:t>S</a:t>
            </a:r>
            <a:r>
              <a:rPr lang="cs-CZ" altLang="en-US" sz="2400">
                <a:solidFill>
                  <a:srgbClr val="FF6600"/>
                </a:solidFill>
                <a:effectLst>
                  <a:outerShdw blurRad="38100" dist="38100" dir="2700000" algn="tl">
                    <a:srgbClr val="000000"/>
                  </a:outerShdw>
                </a:effectLst>
                <a:latin typeface="Verdana" panose="020B0604030504040204" pitchFamily="34" charset="0"/>
              </a:rPr>
              <a:t>ource</a:t>
            </a:r>
          </a:p>
        </p:txBody>
      </p:sp>
      <p:sp>
        <p:nvSpPr>
          <p:cNvPr id="8205" name="Line 13"/>
          <p:cNvSpPr>
            <a:spLocks noChangeShapeType="1"/>
          </p:cNvSpPr>
          <p:nvPr/>
        </p:nvSpPr>
        <p:spPr bwMode="auto">
          <a:xfrm flipV="1">
            <a:off x="4764088" y="3284539"/>
            <a:ext cx="1295400" cy="396875"/>
          </a:xfrm>
          <a:prstGeom prst="line">
            <a:avLst/>
          </a:prstGeom>
          <a:noFill/>
          <a:ln w="28575">
            <a:solidFill>
              <a:srgbClr val="F3FD2D"/>
            </a:solidFill>
            <a:round/>
            <a:headEnd/>
            <a:tailEnd type="triangle" w="med" len="med"/>
          </a:ln>
          <a:effectLst>
            <a:outerShdw dist="35921" dir="2700000"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07" name="Text Box 15"/>
          <p:cNvSpPr txBox="1">
            <a:spLocks noChangeArrowheads="1"/>
          </p:cNvSpPr>
          <p:nvPr/>
        </p:nvSpPr>
        <p:spPr bwMode="auto">
          <a:xfrm>
            <a:off x="3359150" y="4257675"/>
            <a:ext cx="1391510" cy="451426"/>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3FD2D"/>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Weights</a:t>
            </a:r>
          </a:p>
        </p:txBody>
      </p:sp>
      <p:sp>
        <p:nvSpPr>
          <p:cNvPr id="8208" name="Line 16"/>
          <p:cNvSpPr>
            <a:spLocks noChangeShapeType="1"/>
          </p:cNvSpPr>
          <p:nvPr/>
        </p:nvSpPr>
        <p:spPr bwMode="auto">
          <a:xfrm flipV="1">
            <a:off x="4872038" y="3573463"/>
            <a:ext cx="969962" cy="792162"/>
          </a:xfrm>
          <a:prstGeom prst="line">
            <a:avLst/>
          </a:prstGeom>
          <a:noFill/>
          <a:ln w="28575">
            <a:solidFill>
              <a:srgbClr val="F3FD2D"/>
            </a:solidFill>
            <a:round/>
            <a:headEnd/>
            <a:tailEnd type="triangle" w="med" len="med"/>
          </a:ln>
          <a:effectLst>
            <a:outerShdw dist="35921" dir="2700000"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10" name="Text Box 18"/>
          <p:cNvSpPr txBox="1">
            <a:spLocks noChangeArrowheads="1"/>
          </p:cNvSpPr>
          <p:nvPr/>
        </p:nvSpPr>
        <p:spPr bwMode="auto">
          <a:xfrm>
            <a:off x="3878264" y="5153025"/>
            <a:ext cx="781343" cy="451426"/>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Fins</a:t>
            </a:r>
          </a:p>
        </p:txBody>
      </p:sp>
      <p:sp>
        <p:nvSpPr>
          <p:cNvPr id="8211" name="Line 19"/>
          <p:cNvSpPr>
            <a:spLocks noChangeShapeType="1"/>
          </p:cNvSpPr>
          <p:nvPr/>
        </p:nvSpPr>
        <p:spPr bwMode="auto">
          <a:xfrm flipV="1">
            <a:off x="4764089" y="5294313"/>
            <a:ext cx="536575" cy="150812"/>
          </a:xfrm>
          <a:prstGeom prst="line">
            <a:avLst/>
          </a:prstGeom>
          <a:noFill/>
          <a:ln w="28575">
            <a:solidFill>
              <a:srgbClr val="F3FD2D"/>
            </a:solidFill>
            <a:round/>
            <a:headEnd/>
            <a:tailEnd type="triangle" w="med" len="med"/>
          </a:ln>
          <a:effectLst>
            <a:outerShdw dist="35921" dir="2700000"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13" name="Text Box 21"/>
          <p:cNvSpPr txBox="1">
            <a:spLocks noChangeArrowheads="1"/>
          </p:cNvSpPr>
          <p:nvPr/>
        </p:nvSpPr>
        <p:spPr bwMode="auto">
          <a:xfrm>
            <a:off x="6859588" y="4503738"/>
            <a:ext cx="1318348" cy="451426"/>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Gauges</a:t>
            </a:r>
          </a:p>
        </p:txBody>
      </p:sp>
      <p:sp>
        <p:nvSpPr>
          <p:cNvPr id="8214" name="Line 22"/>
          <p:cNvSpPr>
            <a:spLocks noChangeShapeType="1"/>
          </p:cNvSpPr>
          <p:nvPr/>
        </p:nvSpPr>
        <p:spPr bwMode="auto">
          <a:xfrm>
            <a:off x="6181725" y="3803650"/>
            <a:ext cx="742950" cy="812800"/>
          </a:xfrm>
          <a:prstGeom prst="line">
            <a:avLst/>
          </a:prstGeom>
          <a:noFill/>
          <a:ln w="28575">
            <a:solidFill>
              <a:srgbClr val="F3FD2D"/>
            </a:solidFill>
            <a:round/>
            <a:headEnd type="triangle" w="med" len="med"/>
            <a:tailEnd/>
          </a:ln>
          <a:effectLst>
            <a:outerShdw dist="68392" dir="4091915"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16" name="Text Box 24"/>
          <p:cNvSpPr txBox="1">
            <a:spLocks noChangeArrowheads="1"/>
          </p:cNvSpPr>
          <p:nvPr/>
        </p:nvSpPr>
        <p:spPr bwMode="auto">
          <a:xfrm>
            <a:off x="7062788" y="3729039"/>
            <a:ext cx="742870" cy="405259"/>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cs-CZ" altLang="en-US" sz="2100">
                <a:solidFill>
                  <a:srgbClr val="FF6600"/>
                </a:solidFill>
                <a:effectLst>
                  <a:outerShdw blurRad="38100" dist="38100" dir="2700000" algn="tl">
                    <a:srgbClr val="000000"/>
                  </a:outerShdw>
                </a:effectLst>
                <a:latin typeface="Verdana" panose="020B0604030504040204" pitchFamily="34" charset="0"/>
              </a:rPr>
              <a:t>BCD</a:t>
            </a:r>
          </a:p>
        </p:txBody>
      </p:sp>
      <p:sp>
        <p:nvSpPr>
          <p:cNvPr id="8217" name="Line 25"/>
          <p:cNvSpPr>
            <a:spLocks noChangeShapeType="1"/>
          </p:cNvSpPr>
          <p:nvPr/>
        </p:nvSpPr>
        <p:spPr bwMode="auto">
          <a:xfrm>
            <a:off x="6311900" y="3321051"/>
            <a:ext cx="787400" cy="531813"/>
          </a:xfrm>
          <a:prstGeom prst="line">
            <a:avLst/>
          </a:prstGeom>
          <a:noFill/>
          <a:ln w="28575">
            <a:solidFill>
              <a:srgbClr val="F3FD2D"/>
            </a:solidFill>
            <a:round/>
            <a:headEnd type="triangle" w="med" len="med"/>
            <a:tailEnd/>
          </a:ln>
          <a:effectLst>
            <a:outerShdw dist="68392" dir="4091915"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19" name="Text Box 27"/>
          <p:cNvSpPr txBox="1">
            <a:spLocks noChangeArrowheads="1"/>
          </p:cNvSpPr>
          <p:nvPr/>
        </p:nvSpPr>
        <p:spPr bwMode="auto">
          <a:xfrm>
            <a:off x="7129464" y="3013075"/>
            <a:ext cx="879895" cy="451426"/>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Tank</a:t>
            </a:r>
          </a:p>
        </p:txBody>
      </p:sp>
      <p:sp>
        <p:nvSpPr>
          <p:cNvPr id="8220" name="Line 28"/>
          <p:cNvSpPr>
            <a:spLocks noChangeShapeType="1"/>
          </p:cNvSpPr>
          <p:nvPr/>
        </p:nvSpPr>
        <p:spPr bwMode="auto">
          <a:xfrm>
            <a:off x="6708775" y="2924176"/>
            <a:ext cx="431800" cy="180975"/>
          </a:xfrm>
          <a:prstGeom prst="line">
            <a:avLst/>
          </a:prstGeom>
          <a:noFill/>
          <a:ln w="28575">
            <a:solidFill>
              <a:srgbClr val="F3FD2D"/>
            </a:solidFill>
            <a:round/>
            <a:headEnd type="triangle" w="med" len="med"/>
            <a:tailEnd/>
          </a:ln>
          <a:effectLst>
            <a:outerShdw dist="52363" dir="4557825"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22" name="Text Box 30"/>
          <p:cNvSpPr txBox="1">
            <a:spLocks noChangeArrowheads="1"/>
          </p:cNvSpPr>
          <p:nvPr/>
        </p:nvSpPr>
        <p:spPr bwMode="auto">
          <a:xfrm>
            <a:off x="7164389" y="1844675"/>
            <a:ext cx="3322637" cy="820758"/>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algn="ct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BCD Inflator</a:t>
            </a:r>
            <a:r>
              <a:rPr lang="cs-CZ" altLang="en-US" sz="2400">
                <a:solidFill>
                  <a:schemeClr val="bg1"/>
                </a:solidFill>
                <a:effectLst>
                  <a:outerShdw blurRad="38100" dist="38100" dir="2700000" algn="tl">
                    <a:srgbClr val="000000"/>
                  </a:outerShdw>
                </a:effectLst>
                <a:latin typeface="Verdana" panose="020B0604030504040204" pitchFamily="34" charset="0"/>
              </a:rPr>
              <a:t> </a:t>
            </a:r>
          </a:p>
          <a:p>
            <a:pPr algn="ctr" eaLnBrk="0" hangingPunct="0"/>
            <a:r>
              <a:rPr lang="cs-CZ" altLang="en-US" sz="2400">
                <a:solidFill>
                  <a:srgbClr val="FF6600"/>
                </a:solidFill>
                <a:effectLst>
                  <a:outerShdw blurRad="38100" dist="38100" dir="2700000" algn="tl">
                    <a:srgbClr val="000000"/>
                  </a:outerShdw>
                </a:effectLst>
                <a:latin typeface="Verdana" panose="020B0604030504040204" pitchFamily="34" charset="0"/>
              </a:rPr>
              <a:t>and</a:t>
            </a:r>
            <a:r>
              <a:rPr lang="cs-CZ" altLang="en-US" sz="2400">
                <a:solidFill>
                  <a:schemeClr val="bg1"/>
                </a:solidFill>
                <a:effectLst>
                  <a:outerShdw blurRad="38100" dist="38100" dir="2700000" algn="tl">
                    <a:srgbClr val="000000"/>
                  </a:outerShdw>
                </a:effectLst>
                <a:latin typeface="Verdana" panose="020B0604030504040204" pitchFamily="34" charset="0"/>
              </a:rPr>
              <a:t> </a:t>
            </a:r>
            <a:r>
              <a:rPr lang="cs-CZ" altLang="en-US" sz="2400">
                <a:solidFill>
                  <a:srgbClr val="FF6600"/>
                </a:solidFill>
                <a:effectLst>
                  <a:outerShdw blurRad="38100" dist="38100" dir="2700000" algn="tl">
                    <a:srgbClr val="000000"/>
                  </a:outerShdw>
                </a:effectLst>
                <a:latin typeface="Verdana" panose="020B0604030504040204" pitchFamily="34" charset="0"/>
              </a:rPr>
              <a:t>Deflator</a:t>
            </a:r>
          </a:p>
        </p:txBody>
      </p:sp>
      <p:sp>
        <p:nvSpPr>
          <p:cNvPr id="8223" name="Line 31"/>
          <p:cNvSpPr>
            <a:spLocks noChangeShapeType="1"/>
          </p:cNvSpPr>
          <p:nvPr/>
        </p:nvSpPr>
        <p:spPr bwMode="auto">
          <a:xfrm flipV="1">
            <a:off x="6167438" y="1989139"/>
            <a:ext cx="1549400" cy="465137"/>
          </a:xfrm>
          <a:prstGeom prst="line">
            <a:avLst/>
          </a:prstGeom>
          <a:noFill/>
          <a:ln w="28575">
            <a:solidFill>
              <a:srgbClr val="F3FD2D"/>
            </a:solidFill>
            <a:round/>
            <a:headEnd type="triangle" w="med" len="med"/>
            <a:tailEnd/>
          </a:ln>
          <a:effectLst>
            <a:outerShdw dist="35921" dir="2700000"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25" name="Text Box 33"/>
          <p:cNvSpPr txBox="1">
            <a:spLocks noChangeArrowheads="1"/>
          </p:cNvSpPr>
          <p:nvPr/>
        </p:nvSpPr>
        <p:spPr bwMode="auto">
          <a:xfrm>
            <a:off x="7219950" y="1160463"/>
            <a:ext cx="1339188" cy="451426"/>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2400">
                <a:solidFill>
                  <a:srgbClr val="FF6600"/>
                </a:solidFill>
                <a:effectLst>
                  <a:outerShdw blurRad="38100" dist="38100" dir="2700000" algn="tl">
                    <a:srgbClr val="000000"/>
                  </a:outerShdw>
                </a:effectLst>
                <a:latin typeface="Verdana" panose="020B0604030504040204" pitchFamily="34" charset="0"/>
              </a:rPr>
              <a:t>Snorkle</a:t>
            </a:r>
            <a:endParaRPr lang="cs-CZ" altLang="en-US" sz="2400">
              <a:solidFill>
                <a:srgbClr val="FF6600"/>
              </a:solidFill>
              <a:effectLst>
                <a:outerShdw blurRad="38100" dist="38100" dir="2700000" algn="tl">
                  <a:srgbClr val="000000"/>
                </a:outerShdw>
              </a:effectLst>
              <a:latin typeface="Verdana" panose="020B0604030504040204" pitchFamily="34" charset="0"/>
            </a:endParaRPr>
          </a:p>
        </p:txBody>
      </p:sp>
      <p:sp>
        <p:nvSpPr>
          <p:cNvPr id="8226" name="Line 34"/>
          <p:cNvSpPr>
            <a:spLocks noChangeShapeType="1"/>
          </p:cNvSpPr>
          <p:nvPr/>
        </p:nvSpPr>
        <p:spPr bwMode="auto">
          <a:xfrm flipV="1">
            <a:off x="6240463" y="1449389"/>
            <a:ext cx="1008062" cy="320675"/>
          </a:xfrm>
          <a:prstGeom prst="line">
            <a:avLst/>
          </a:prstGeom>
          <a:noFill/>
          <a:ln w="28575">
            <a:solidFill>
              <a:srgbClr val="F3FD2D"/>
            </a:solidFill>
            <a:round/>
            <a:headEnd type="triangle" w="med" len="med"/>
            <a:tailEnd/>
          </a:ln>
          <a:effectLst>
            <a:outerShdw dist="35921" dir="2700000"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27" name="Text Box 35"/>
          <p:cNvSpPr txBox="1">
            <a:spLocks noChangeArrowheads="1"/>
          </p:cNvSpPr>
          <p:nvPr/>
        </p:nvSpPr>
        <p:spPr bwMode="auto">
          <a:xfrm>
            <a:off x="6780214" y="5068888"/>
            <a:ext cx="1320977" cy="451426"/>
          </a:xfrm>
          <a:prstGeom prst="rect">
            <a:avLst/>
          </a:prstGeom>
          <a:noFill/>
          <a:ln>
            <a:noFill/>
          </a:ln>
          <a:effectLst>
            <a:outerShdw dist="35921" dir="2700000" algn="ctr" rotWithShape="0">
              <a:srgbClr val="0B0B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1299" tIns="40650" rIns="81299" bIns="40650">
            <a:spAutoFit/>
          </a:bodyPr>
          <a:lstStyle>
            <a:lvl1pPr algn="l" defTabSz="812800">
              <a:defRPr>
                <a:solidFill>
                  <a:schemeClr val="tx1"/>
                </a:solidFill>
                <a:latin typeface="Arial" panose="020B0604020202020204" pitchFamily="34" charset="0"/>
              </a:defRPr>
            </a:lvl1pPr>
            <a:lvl2pPr marL="406400" algn="l" defTabSz="812800">
              <a:defRPr>
                <a:solidFill>
                  <a:schemeClr val="tx1"/>
                </a:solidFill>
                <a:latin typeface="Arial" panose="020B0604020202020204" pitchFamily="34" charset="0"/>
              </a:defRPr>
            </a:lvl2pPr>
            <a:lvl3pPr marL="812800" algn="l" defTabSz="812800">
              <a:defRPr>
                <a:solidFill>
                  <a:schemeClr val="tx1"/>
                </a:solidFill>
                <a:latin typeface="Arial" panose="020B0604020202020204" pitchFamily="34" charset="0"/>
              </a:defRPr>
            </a:lvl3pPr>
            <a:lvl4pPr marL="1219200" algn="l" defTabSz="812800">
              <a:defRPr>
                <a:solidFill>
                  <a:schemeClr val="tx1"/>
                </a:solidFill>
                <a:latin typeface="Arial" panose="020B0604020202020204" pitchFamily="34" charset="0"/>
              </a:defRPr>
            </a:lvl4pPr>
            <a:lvl5pPr marL="1625600" algn="l" defTabSz="812800">
              <a:defRPr>
                <a:solidFill>
                  <a:schemeClr val="tx1"/>
                </a:solidFill>
                <a:latin typeface="Arial" panose="020B0604020202020204" pitchFamily="34" charset="0"/>
              </a:defRPr>
            </a:lvl5pPr>
            <a:lvl6pPr marL="2082800" defTabSz="812800" fontAlgn="base">
              <a:spcBef>
                <a:spcPct val="0"/>
              </a:spcBef>
              <a:spcAft>
                <a:spcPct val="0"/>
              </a:spcAft>
              <a:defRPr>
                <a:solidFill>
                  <a:schemeClr val="tx1"/>
                </a:solidFill>
                <a:latin typeface="Arial" panose="020B0604020202020204" pitchFamily="34" charset="0"/>
              </a:defRPr>
            </a:lvl6pPr>
            <a:lvl7pPr marL="2540000" defTabSz="812800" fontAlgn="base">
              <a:spcBef>
                <a:spcPct val="0"/>
              </a:spcBef>
              <a:spcAft>
                <a:spcPct val="0"/>
              </a:spcAft>
              <a:defRPr>
                <a:solidFill>
                  <a:schemeClr val="tx1"/>
                </a:solidFill>
                <a:latin typeface="Arial" panose="020B0604020202020204" pitchFamily="34" charset="0"/>
              </a:defRPr>
            </a:lvl7pPr>
            <a:lvl8pPr marL="2997200" defTabSz="812800" fontAlgn="base">
              <a:spcBef>
                <a:spcPct val="0"/>
              </a:spcBef>
              <a:spcAft>
                <a:spcPct val="0"/>
              </a:spcAft>
              <a:defRPr>
                <a:solidFill>
                  <a:schemeClr val="tx1"/>
                </a:solidFill>
                <a:latin typeface="Arial" panose="020B0604020202020204" pitchFamily="34" charset="0"/>
              </a:defRPr>
            </a:lvl8pPr>
            <a:lvl9pPr marL="3454400" defTabSz="812800"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2400">
                <a:solidFill>
                  <a:srgbClr val="FF6600"/>
                </a:solidFill>
                <a:effectLst>
                  <a:outerShdw blurRad="38100" dist="38100" dir="2700000" algn="tl">
                    <a:srgbClr val="000000"/>
                  </a:outerShdw>
                </a:effectLst>
                <a:latin typeface="Verdana" panose="020B0604030504040204" pitchFamily="34" charset="0"/>
              </a:rPr>
              <a:t>Wetsuit</a:t>
            </a:r>
            <a:endParaRPr lang="cs-CZ" altLang="en-US" sz="2400">
              <a:solidFill>
                <a:srgbClr val="FF6600"/>
              </a:solidFill>
              <a:effectLst>
                <a:outerShdw blurRad="38100" dist="38100" dir="2700000" algn="tl">
                  <a:srgbClr val="000000"/>
                </a:outerShdw>
              </a:effectLst>
              <a:latin typeface="Verdana" panose="020B0604030504040204" pitchFamily="34" charset="0"/>
            </a:endParaRPr>
          </a:p>
        </p:txBody>
      </p:sp>
      <p:sp>
        <p:nvSpPr>
          <p:cNvPr id="8228" name="Line 36"/>
          <p:cNvSpPr>
            <a:spLocks noChangeShapeType="1"/>
          </p:cNvSpPr>
          <p:nvPr/>
        </p:nvSpPr>
        <p:spPr bwMode="auto">
          <a:xfrm>
            <a:off x="6348413" y="4616451"/>
            <a:ext cx="527050" cy="525463"/>
          </a:xfrm>
          <a:prstGeom prst="line">
            <a:avLst/>
          </a:prstGeom>
          <a:noFill/>
          <a:ln w="28575">
            <a:solidFill>
              <a:srgbClr val="F3FD2D"/>
            </a:solidFill>
            <a:round/>
            <a:headEnd type="triangle" w="med" len="med"/>
            <a:tailEnd/>
          </a:ln>
          <a:effectLst>
            <a:outerShdw dist="68392" dir="4091915" algn="ctr" rotWithShape="0">
              <a:srgbClr val="0B0B11"/>
            </a:outerShdw>
          </a:effectLst>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526701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with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3000" fill="hold"/>
                                        <p:tgtEl>
                                          <p:spTgt spid="8196"/>
                                        </p:tgtEl>
                                        <p:attrNameLst>
                                          <p:attrName>ppt_w</p:attrName>
                                        </p:attrNameLst>
                                      </p:cBhvr>
                                      <p:tavLst>
                                        <p:tav tm="0">
                                          <p:val>
                                            <p:fltVal val="0"/>
                                          </p:val>
                                        </p:tav>
                                        <p:tav tm="100000">
                                          <p:val>
                                            <p:strVal val="#ppt_w"/>
                                          </p:val>
                                        </p:tav>
                                      </p:tavLst>
                                    </p:anim>
                                    <p:anim calcmode="lin" valueType="num">
                                      <p:cBhvr>
                                        <p:cTn id="8" dur="3000" fill="hold"/>
                                        <p:tgtEl>
                                          <p:spTgt spid="8196"/>
                                        </p:tgtEl>
                                        <p:attrNameLst>
                                          <p:attrName>ppt_h</p:attrName>
                                        </p:attrNameLst>
                                      </p:cBhvr>
                                      <p:tavLst>
                                        <p:tav tm="0">
                                          <p:val>
                                            <p:fltVal val="0"/>
                                          </p:val>
                                        </p:tav>
                                        <p:tav tm="100000">
                                          <p:val>
                                            <p:strVal val="#ppt_h"/>
                                          </p:val>
                                        </p:tav>
                                      </p:tavLst>
                                    </p:anim>
                                    <p:anim calcmode="lin" valueType="num">
                                      <p:cBhvr>
                                        <p:cTn id="9" dur="3000" fill="hold"/>
                                        <p:tgtEl>
                                          <p:spTgt spid="8196"/>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819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35496"/>
            <a:ext cx="12192000" cy="1015663"/>
          </a:xfrm>
          <a:prstGeom prst="rect">
            <a:avLst/>
          </a:prstGeom>
          <a:noFill/>
        </p:spPr>
        <p:txBody>
          <a:bodyPr wrap="square" rtlCol="0">
            <a:spAutoFit/>
          </a:bodyPr>
          <a:lstStyle/>
          <a:p>
            <a:pPr algn="ctr"/>
            <a:r>
              <a:rPr lang="en-US" sz="6000" b="1" dirty="0"/>
              <a:t>QUESTIONS</a:t>
            </a:r>
          </a:p>
        </p:txBody>
      </p:sp>
    </p:spTree>
    <p:extLst>
      <p:ext uri="{BB962C8B-B14F-4D97-AF65-F5344CB8AC3E}">
        <p14:creationId xmlns:p14="http://schemas.microsoft.com/office/powerpoint/2010/main" val="3408476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774" y="178904"/>
            <a:ext cx="3958776" cy="646331"/>
          </a:xfrm>
          <a:prstGeom prst="rect">
            <a:avLst/>
          </a:prstGeom>
          <a:noFill/>
        </p:spPr>
        <p:txBody>
          <a:bodyPr wrap="none" rtlCol="0">
            <a:spAutoFit/>
          </a:bodyPr>
          <a:lstStyle/>
          <a:p>
            <a:r>
              <a:rPr lang="en-US" sz="3600" dirty="0"/>
              <a:t>Contact Information</a:t>
            </a:r>
          </a:p>
        </p:txBody>
      </p:sp>
      <p:sp>
        <p:nvSpPr>
          <p:cNvPr id="3" name="Rectangle 2"/>
          <p:cNvSpPr/>
          <p:nvPr/>
        </p:nvSpPr>
        <p:spPr>
          <a:xfrm>
            <a:off x="762000" y="3943315"/>
            <a:ext cx="4830610" cy="2862322"/>
          </a:xfrm>
          <a:prstGeom prst="rect">
            <a:avLst/>
          </a:prstGeom>
        </p:spPr>
        <p:txBody>
          <a:bodyPr wrap="square">
            <a:spAutoFit/>
          </a:bodyPr>
          <a:lstStyle/>
          <a:p>
            <a:r>
              <a:rPr lang="en-US" b="1" dirty="0">
                <a:effectLst/>
                <a:latin typeface="Times New Roman" panose="02020603050405020304" pitchFamily="18" charset="0"/>
                <a:ea typeface="Times New Roman" panose="02020603050405020304" pitchFamily="18" charset="0"/>
              </a:rPr>
              <a:t>A Crystal River Kayak Company</a:t>
            </a:r>
            <a:endParaRPr lang="en-US" dirty="0">
              <a:effectLst/>
              <a:latin typeface="Times New Roman" panose="02020603050405020304" pitchFamily="18" charset="0"/>
              <a:ea typeface="Times New Roman" panose="02020603050405020304" pitchFamily="18" charset="0"/>
            </a:endParaRPr>
          </a:p>
          <a:p>
            <a:endParaRPr lang="en-US" dirty="0">
              <a:effectLst/>
              <a:latin typeface="Times New Roman" panose="02020603050405020304" pitchFamily="18" charset="0"/>
              <a:ea typeface="Times New Roman" panose="02020603050405020304" pitchFamily="18" charset="0"/>
            </a:endParaRPr>
          </a:p>
          <a:p>
            <a:r>
              <a:rPr lang="es-419" dirty="0">
                <a:effectLst/>
                <a:latin typeface="Times New Roman" panose="02020603050405020304" pitchFamily="18" charset="0"/>
                <a:ea typeface="Times New Roman" panose="02020603050405020304" pitchFamily="18" charset="0"/>
              </a:rPr>
              <a:t>1685 SE </a:t>
            </a:r>
            <a:r>
              <a:rPr lang="es-419" dirty="0" err="1">
                <a:effectLst/>
                <a:latin typeface="Times New Roman" panose="02020603050405020304" pitchFamily="18" charset="0"/>
                <a:ea typeface="Times New Roman" panose="02020603050405020304" pitchFamily="18" charset="0"/>
              </a:rPr>
              <a:t>Hwy</a:t>
            </a:r>
            <a:r>
              <a:rPr lang="es-419" dirty="0">
                <a:effectLst/>
                <a:latin typeface="Times New Roman" panose="02020603050405020304" pitchFamily="18" charset="0"/>
                <a:ea typeface="Times New Roman" panose="02020603050405020304" pitchFamily="18" charset="0"/>
              </a:rPr>
              <a:t> 19, </a:t>
            </a:r>
            <a:r>
              <a:rPr lang="es-419" dirty="0" err="1">
                <a:effectLst/>
                <a:latin typeface="Times New Roman" panose="02020603050405020304" pitchFamily="18" charset="0"/>
                <a:ea typeface="Times New Roman" panose="02020603050405020304" pitchFamily="18" charset="0"/>
              </a:rPr>
              <a:t>Crystal</a:t>
            </a:r>
            <a:r>
              <a:rPr lang="es-419" dirty="0">
                <a:effectLst/>
                <a:latin typeface="Times New Roman" panose="02020603050405020304" pitchFamily="18" charset="0"/>
                <a:ea typeface="Times New Roman" panose="02020603050405020304" pitchFamily="18" charset="0"/>
              </a:rPr>
              <a:t> </a:t>
            </a:r>
            <a:r>
              <a:rPr lang="es-419" dirty="0" err="1">
                <a:effectLst/>
                <a:latin typeface="Times New Roman" panose="02020603050405020304" pitchFamily="18" charset="0"/>
                <a:ea typeface="Times New Roman" panose="02020603050405020304" pitchFamily="18" charset="0"/>
              </a:rPr>
              <a:t>River</a:t>
            </a:r>
            <a:r>
              <a:rPr lang="es-419" dirty="0">
                <a:effectLst/>
                <a:latin typeface="Times New Roman" panose="02020603050405020304" pitchFamily="18" charset="0"/>
                <a:ea typeface="Times New Roman" panose="02020603050405020304" pitchFamily="18" charset="0"/>
              </a:rPr>
              <a:t> FL 34429</a:t>
            </a:r>
            <a:endParaRPr lang="en-US" dirty="0">
              <a:effectLst/>
              <a:latin typeface="Times New Roman" panose="02020603050405020304" pitchFamily="18" charset="0"/>
              <a:ea typeface="Times New Roman" panose="02020603050405020304" pitchFamily="18" charset="0"/>
            </a:endParaRPr>
          </a:p>
          <a:p>
            <a:r>
              <a:rPr lang="es-419" dirty="0">
                <a:effectLst/>
                <a:latin typeface="Times New Roman" panose="02020603050405020304" pitchFamily="18" charset="0"/>
                <a:ea typeface="Times New Roman" panose="02020603050405020304" pitchFamily="18" charset="0"/>
              </a:rPr>
              <a:t>352 795-2255</a:t>
            </a:r>
            <a:endParaRPr lang="en-US" dirty="0">
              <a:effectLst/>
              <a:latin typeface="Times New Roman" panose="02020603050405020304" pitchFamily="18" charset="0"/>
              <a:ea typeface="Times New Roman" panose="02020603050405020304" pitchFamily="18" charset="0"/>
            </a:endParaRPr>
          </a:p>
          <a:p>
            <a:endParaRPr lang="en-US"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Mary Morgan, Owner</a:t>
            </a:r>
          </a:p>
          <a:p>
            <a:r>
              <a:rPr lang="en-US" dirty="0">
                <a:effectLst/>
                <a:latin typeface="Times New Roman" panose="02020603050405020304" pitchFamily="18" charset="0"/>
                <a:ea typeface="Times New Roman" panose="02020603050405020304" pitchFamily="18" charset="0"/>
                <a:hlinkClick r:id="rId2"/>
              </a:rPr>
              <a:t>Ladywren2@gmail.com</a:t>
            </a:r>
            <a:endParaRPr lang="en-US" dirty="0">
              <a:effectLst/>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Tom </a:t>
            </a:r>
            <a:r>
              <a:rPr lang="en-US" dirty="0" err="1">
                <a:effectLst/>
                <a:latin typeface="Times New Roman" panose="02020603050405020304" pitchFamily="18" charset="0"/>
                <a:ea typeface="Times New Roman" panose="02020603050405020304" pitchFamily="18" charset="0"/>
              </a:rPr>
              <a:t>Gotterup</a:t>
            </a:r>
            <a:r>
              <a:rPr lang="en-US" dirty="0">
                <a:effectLst/>
                <a:latin typeface="Times New Roman" panose="02020603050405020304" pitchFamily="18" charset="0"/>
                <a:ea typeface="Times New Roman" panose="02020603050405020304" pitchFamily="18" charset="0"/>
              </a:rPr>
              <a:t>, NAUI Instructor</a:t>
            </a:r>
          </a:p>
          <a:p>
            <a:r>
              <a:rPr lang="en-US" dirty="0">
                <a:effectLst/>
                <a:latin typeface="Times New Roman" panose="02020603050405020304" pitchFamily="18" charset="0"/>
                <a:ea typeface="Times New Roman" panose="02020603050405020304" pitchFamily="18" charset="0"/>
              </a:rPr>
              <a:t>tomgotterup@gmail.com</a:t>
            </a:r>
          </a:p>
        </p:txBody>
      </p:sp>
      <p:sp>
        <p:nvSpPr>
          <p:cNvPr id="4" name="Rectangle 3"/>
          <p:cNvSpPr/>
          <p:nvPr/>
        </p:nvSpPr>
        <p:spPr>
          <a:xfrm>
            <a:off x="6930887" y="3943315"/>
            <a:ext cx="4896678" cy="2585323"/>
          </a:xfrm>
          <a:prstGeom prst="rect">
            <a:avLst/>
          </a:prstGeom>
        </p:spPr>
        <p:txBody>
          <a:bodyPr wrap="square">
            <a:spAutoFit/>
          </a:bodyPr>
          <a:lstStyle/>
          <a:p>
            <a:pPr algn="ctr"/>
            <a:r>
              <a:rPr lang="en-US" b="1" dirty="0">
                <a:latin typeface="Times New Roman" panose="02020603050405020304" pitchFamily="18" charset="0"/>
                <a:ea typeface="Times New Roman" panose="02020603050405020304" pitchFamily="18" charset="0"/>
              </a:rPr>
              <a:t>Crystal River Watersports </a:t>
            </a:r>
          </a:p>
          <a:p>
            <a:endParaRPr lang="en-US" dirty="0">
              <a:effectLst/>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2380 N Suncoast Blvd </a:t>
            </a:r>
            <a:r>
              <a:rPr lang="en-US" dirty="0">
                <a:effectLst/>
                <a:latin typeface="Times New Roman" panose="02020603050405020304" pitchFamily="18" charset="0"/>
                <a:ea typeface="Times New Roman" panose="02020603050405020304" pitchFamily="18" charset="0"/>
              </a:rPr>
              <a:t>Crystal River, FL 34428</a:t>
            </a:r>
          </a:p>
          <a:p>
            <a:r>
              <a:rPr lang="en-US" dirty="0">
                <a:effectLst/>
                <a:latin typeface="Times New Roman" panose="02020603050405020304" pitchFamily="18" charset="0"/>
                <a:ea typeface="Times New Roman" panose="02020603050405020304" pitchFamily="18" charset="0"/>
              </a:rPr>
              <a:t>352 795-7033</a:t>
            </a:r>
          </a:p>
          <a:p>
            <a:endParaRPr lang="en-US"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Mike Engiles, Owner / PADI Instructor</a:t>
            </a:r>
          </a:p>
          <a:p>
            <a:r>
              <a:rPr lang="en-US" u="sng" dirty="0">
                <a:solidFill>
                  <a:srgbClr val="0563C1"/>
                </a:solidFill>
                <a:effectLst/>
                <a:latin typeface="Times New Roman" panose="02020603050405020304" pitchFamily="18" charset="0"/>
                <a:ea typeface="Times New Roman" panose="02020603050405020304" pitchFamily="18" charset="0"/>
                <a:hlinkClick r:id="rId3"/>
              </a:rPr>
              <a:t>Mike@crystalriverwatersports.com</a:t>
            </a:r>
            <a:endParaRPr lang="en-US" u="sng" dirty="0">
              <a:solidFill>
                <a:srgbClr val="0563C1"/>
              </a:solidFill>
              <a:effectLst/>
              <a:latin typeface="Times New Roman" panose="02020603050405020304" pitchFamily="18" charset="0"/>
              <a:ea typeface="Times New Roman" panose="02020603050405020304" pitchFamily="18" charset="0"/>
            </a:endParaRPr>
          </a:p>
          <a:p>
            <a:endParaRPr lang="en-US" u="sng" dirty="0">
              <a:solidFill>
                <a:srgbClr val="0563C1"/>
              </a:solidFill>
              <a:latin typeface="Times New Roman" panose="02020603050405020304" pitchFamily="18" charset="0"/>
              <a:ea typeface="Times New Roman" panose="02020603050405020304" pitchFamily="18" charset="0"/>
            </a:endParaRPr>
          </a:p>
          <a:p>
            <a:r>
              <a:rPr lang="en-US" u="sng" dirty="0">
                <a:solidFill>
                  <a:srgbClr val="0563C1"/>
                </a:solidFill>
                <a:effectLst/>
                <a:latin typeface="Times New Roman" panose="02020603050405020304" pitchFamily="18" charset="0"/>
                <a:ea typeface="Times New Roman" panose="02020603050405020304" pitchFamily="18" charset="0"/>
              </a:rPr>
              <a:t>www.crystalriverwatersports.com</a:t>
            </a:r>
            <a:endParaRPr lang="en-US" dirty="0">
              <a:effectLst/>
              <a:latin typeface="Times New Roman" panose="02020603050405020304" pitchFamily="18" charset="0"/>
              <a:ea typeface="Times New Roman" panose="02020603050405020304" pitchFamily="18"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4468" y="1634646"/>
            <a:ext cx="3087359" cy="183653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6782" y="1788723"/>
            <a:ext cx="3797555" cy="1682461"/>
          </a:xfrm>
          <a:prstGeom prst="rect">
            <a:avLst/>
          </a:prstGeom>
        </p:spPr>
      </p:pic>
    </p:spTree>
    <p:extLst>
      <p:ext uri="{BB962C8B-B14F-4D97-AF65-F5344CB8AC3E}">
        <p14:creationId xmlns:p14="http://schemas.microsoft.com/office/powerpoint/2010/main" val="143153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905" y="640913"/>
            <a:ext cx="12192000" cy="6217087"/>
          </a:xfrm>
          <a:prstGeom prst="rect">
            <a:avLst/>
          </a:prstGeom>
          <a:noFill/>
        </p:spPr>
        <p:txBody>
          <a:bodyPr wrap="square" rtlCol="0">
            <a:spAutoFit/>
          </a:bodyPr>
          <a:lstStyle/>
          <a:p>
            <a:pPr algn="ctr"/>
            <a:r>
              <a:rPr lang="en-US" sz="3600" b="1" dirty="0"/>
              <a:t>TONIGHT</a:t>
            </a:r>
          </a:p>
          <a:p>
            <a:endParaRPr lang="en-US" dirty="0"/>
          </a:p>
          <a:p>
            <a:endParaRPr lang="en-US" dirty="0"/>
          </a:p>
          <a:p>
            <a:endParaRPr lang="en-US" dirty="0"/>
          </a:p>
          <a:p>
            <a:r>
              <a:rPr lang="en-US" sz="2800" b="1" dirty="0"/>
              <a:t>SIGN UP </a:t>
            </a:r>
            <a:r>
              <a:rPr lang="en-US" sz="2800" dirty="0"/>
              <a:t>for SCUBA</a:t>
            </a:r>
          </a:p>
          <a:p>
            <a:endParaRPr lang="en-US" sz="2800" dirty="0"/>
          </a:p>
          <a:p>
            <a:r>
              <a:rPr lang="en-US" sz="2800" b="1" dirty="0"/>
              <a:t>SIGN UP </a:t>
            </a:r>
            <a:r>
              <a:rPr lang="en-US" sz="2800" dirty="0"/>
              <a:t>for Water Assessment</a:t>
            </a:r>
          </a:p>
          <a:p>
            <a:endParaRPr lang="en-US" sz="2800" dirty="0"/>
          </a:p>
          <a:p>
            <a:r>
              <a:rPr lang="en-US" sz="2800" b="1" dirty="0"/>
              <a:t>Try breathing </a:t>
            </a:r>
            <a:r>
              <a:rPr lang="en-US" sz="2800" dirty="0"/>
              <a:t>on a regulator</a:t>
            </a:r>
          </a:p>
          <a:p>
            <a:endParaRPr lang="en-US" sz="2800" dirty="0"/>
          </a:p>
          <a:p>
            <a:r>
              <a:rPr lang="en-US" sz="2800" dirty="0"/>
              <a:t>Look at sample Mask, Fins, Snorkels, BCDs, Regulators, Gauges / Computers</a:t>
            </a:r>
          </a:p>
          <a:p>
            <a:endParaRPr lang="en-US" sz="2800" dirty="0"/>
          </a:p>
          <a:p>
            <a:endParaRPr lang="en-US" sz="2800" dirty="0"/>
          </a:p>
          <a:p>
            <a:r>
              <a:rPr lang="en-US" sz="2800" dirty="0"/>
              <a:t>The Friends of the Crystal River National Wildlife Refuge will be sponsoring a BSA Venturing Crew for all youth ages 14-20 – please take an information sheet.</a:t>
            </a:r>
          </a:p>
        </p:txBody>
      </p:sp>
    </p:spTree>
    <p:extLst>
      <p:ext uri="{BB962C8B-B14F-4D97-AF65-F5344CB8AC3E}">
        <p14:creationId xmlns:p14="http://schemas.microsoft.com/office/powerpoint/2010/main" val="344955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3670" y="278296"/>
            <a:ext cx="10898304" cy="646331"/>
          </a:xfrm>
          <a:prstGeom prst="rect">
            <a:avLst/>
          </a:prstGeom>
          <a:noFill/>
        </p:spPr>
        <p:txBody>
          <a:bodyPr wrap="none" rtlCol="0">
            <a:spAutoFit/>
          </a:bodyPr>
          <a:lstStyle/>
          <a:p>
            <a:r>
              <a:rPr lang="en-US" sz="3600" dirty="0"/>
              <a:t>SCUBA – Self Contained Underwater Breathing Apparatus</a:t>
            </a:r>
          </a:p>
        </p:txBody>
      </p:sp>
      <p:pic>
        <p:nvPicPr>
          <p:cNvPr id="2050" name="Picture 2" descr="The sea, once it casts its spell, holds one in its net of wonder forever. - Jacques Yves Coustea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7452" y="1712154"/>
            <a:ext cx="9801612" cy="51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79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58209" y="6345341"/>
            <a:ext cx="7155107" cy="369332"/>
          </a:xfrm>
          <a:prstGeom prst="rect">
            <a:avLst/>
          </a:prstGeom>
        </p:spPr>
        <p:txBody>
          <a:bodyPr wrap="square">
            <a:spAutoFit/>
          </a:bodyPr>
          <a:lstStyle/>
          <a:p>
            <a:r>
              <a:rPr lang="en-US" dirty="0"/>
              <a:t>https://</a:t>
            </a:r>
            <a:r>
              <a:rPr lang="en-US" dirty="0">
                <a:hlinkClick r:id="rId2"/>
              </a:rPr>
              <a:t>www.youtube.com/watch?v=vyRcG5pOEvY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9371" y="0"/>
            <a:ext cx="8460455" cy="6345341"/>
          </a:xfrm>
          <a:prstGeom prst="rect">
            <a:avLst/>
          </a:prstGeom>
        </p:spPr>
      </p:pic>
    </p:spTree>
    <p:extLst>
      <p:ext uri="{BB962C8B-B14F-4D97-AF65-F5344CB8AC3E}">
        <p14:creationId xmlns:p14="http://schemas.microsoft.com/office/powerpoint/2010/main" val="224963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34278"/>
            <a:ext cx="12192000" cy="6093976"/>
          </a:xfrm>
          <a:prstGeom prst="rect">
            <a:avLst/>
          </a:prstGeom>
          <a:noFill/>
        </p:spPr>
        <p:txBody>
          <a:bodyPr wrap="square" rtlCol="0">
            <a:spAutoFit/>
          </a:bodyPr>
          <a:lstStyle/>
          <a:p>
            <a:pPr algn="ctr"/>
            <a:r>
              <a:rPr lang="en-US" sz="3600" b="1" dirty="0"/>
              <a:t>SCUBA BENEFITS</a:t>
            </a:r>
          </a:p>
          <a:p>
            <a:endParaRPr lang="en-US" dirty="0"/>
          </a:p>
          <a:p>
            <a:r>
              <a:rPr lang="en-US" sz="2800" b="1" dirty="0"/>
              <a:t>Potential College Credits </a:t>
            </a:r>
            <a:r>
              <a:rPr lang="en-US" sz="2800" dirty="0"/>
              <a:t>for completion of PADI OW SCUBA certification</a:t>
            </a:r>
          </a:p>
          <a:p>
            <a:endParaRPr lang="en-US" sz="2800" b="1" dirty="0"/>
          </a:p>
          <a:p>
            <a:r>
              <a:rPr lang="en-US" sz="2800" b="1" dirty="0"/>
              <a:t>Lifelong SCUBA Certification </a:t>
            </a:r>
            <a:r>
              <a:rPr lang="en-US" sz="2800" dirty="0"/>
              <a:t>– it does not expire, but you are encouraged to refresh your skills with an instructor if you have been inactive for more than a year.</a:t>
            </a:r>
          </a:p>
          <a:p>
            <a:endParaRPr lang="en-US" sz="2800" b="1" dirty="0"/>
          </a:p>
          <a:p>
            <a:r>
              <a:rPr lang="en-US" sz="2800" b="1" dirty="0"/>
              <a:t>Career Opportunities:</a:t>
            </a:r>
          </a:p>
          <a:p>
            <a:r>
              <a:rPr lang="en-US" sz="2800" dirty="0"/>
              <a:t>	Wildlife Biologist &amp; Zoologist</a:t>
            </a:r>
          </a:p>
          <a:p>
            <a:r>
              <a:rPr lang="en-US" sz="2800" dirty="0"/>
              <a:t>	Photographer</a:t>
            </a:r>
          </a:p>
          <a:p>
            <a:r>
              <a:rPr lang="en-US" sz="2800" dirty="0"/>
              <a:t>	Public Safety Diving (Police, Fire &amp; Rescue, EMT, Federal and State LE)</a:t>
            </a:r>
          </a:p>
          <a:p>
            <a:r>
              <a:rPr lang="en-US" sz="2800" dirty="0"/>
              <a:t>	Commercial Diving</a:t>
            </a:r>
          </a:p>
          <a:p>
            <a:r>
              <a:rPr lang="en-US" sz="2800" dirty="0"/>
              <a:t>	Tour Guides</a:t>
            </a:r>
          </a:p>
          <a:p>
            <a:r>
              <a:rPr lang="en-US" sz="2800" dirty="0"/>
              <a:t>	SCUBA Instructors</a:t>
            </a:r>
          </a:p>
        </p:txBody>
      </p:sp>
    </p:spTree>
    <p:extLst>
      <p:ext uri="{BB962C8B-B14F-4D97-AF65-F5344CB8AC3E}">
        <p14:creationId xmlns:p14="http://schemas.microsoft.com/office/powerpoint/2010/main" val="169677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556591"/>
            <a:ext cx="12192000" cy="6494085"/>
          </a:xfrm>
          <a:prstGeom prst="rect">
            <a:avLst/>
          </a:prstGeom>
        </p:spPr>
        <p:txBody>
          <a:bodyPr wrap="square">
            <a:spAutoFit/>
          </a:bodyPr>
          <a:lstStyle/>
          <a:p>
            <a:pPr algn="ctr"/>
            <a:r>
              <a:rPr lang="en-US" sz="3600" b="1" i="0" u="none" strike="noStrike" baseline="0" dirty="0">
                <a:solidFill>
                  <a:srgbClr val="004786"/>
                </a:solidFill>
                <a:latin typeface="FuturaStd-Bold"/>
              </a:rPr>
              <a:t>Certification Requirements</a:t>
            </a:r>
          </a:p>
          <a:p>
            <a:pPr algn="ctr"/>
            <a:endParaRPr lang="en-US" sz="3600" b="1" dirty="0">
              <a:solidFill>
                <a:srgbClr val="004786"/>
              </a:solidFill>
              <a:latin typeface="FuturaStd-Bold"/>
            </a:endParaRPr>
          </a:p>
          <a:p>
            <a:pPr algn="ctr"/>
            <a:endParaRPr lang="en-US" sz="3600" b="1" i="0" u="none" strike="noStrike" baseline="0" dirty="0">
              <a:solidFill>
                <a:srgbClr val="004786"/>
              </a:solidFill>
              <a:latin typeface="FuturaStd-Bold"/>
            </a:endParaRPr>
          </a:p>
          <a:p>
            <a:pPr algn="ctr"/>
            <a:r>
              <a:rPr lang="en-US" sz="2800" b="1" i="0" u="none" strike="noStrike" baseline="0" dirty="0">
                <a:solidFill>
                  <a:srgbClr val="000000"/>
                </a:solidFill>
                <a:latin typeface="AGaramondPro-Bold"/>
              </a:rPr>
              <a:t>Complete five knowledge development segments,</a:t>
            </a:r>
          </a:p>
          <a:p>
            <a:pPr algn="ctr"/>
            <a:r>
              <a:rPr lang="en-US" sz="2800" b="1" i="0" u="none" strike="noStrike" baseline="0" dirty="0">
                <a:solidFill>
                  <a:srgbClr val="000000"/>
                </a:solidFill>
                <a:latin typeface="AGaramondPro-Bold"/>
              </a:rPr>
              <a:t>including quizzes and final exam</a:t>
            </a:r>
          </a:p>
          <a:p>
            <a:pPr algn="ctr"/>
            <a:endParaRPr lang="en-US" sz="2800" b="1" i="0" u="none" strike="noStrike" baseline="0" dirty="0">
              <a:solidFill>
                <a:srgbClr val="000000"/>
              </a:solidFill>
              <a:latin typeface="AGaramondPro-Bold"/>
            </a:endParaRPr>
          </a:p>
          <a:p>
            <a:pPr algn="ctr"/>
            <a:r>
              <a:rPr lang="en-US" sz="2800" b="1" i="0" u="none" strike="noStrike" baseline="0" dirty="0">
                <a:solidFill>
                  <a:srgbClr val="000000"/>
                </a:solidFill>
                <a:latin typeface="AGaramondPro-Bold"/>
              </a:rPr>
              <a:t>Complete Confined Water Dives 1-5</a:t>
            </a:r>
          </a:p>
          <a:p>
            <a:pPr algn="ctr"/>
            <a:endParaRPr lang="en-US" sz="2800" b="1" i="0" u="none" strike="noStrike" baseline="0" dirty="0">
              <a:solidFill>
                <a:srgbClr val="000000"/>
              </a:solidFill>
              <a:latin typeface="AGaramondPro-Bold"/>
            </a:endParaRPr>
          </a:p>
          <a:p>
            <a:pPr algn="ctr"/>
            <a:r>
              <a:rPr lang="en-US" sz="2800" b="1" i="0" u="none" strike="noStrike" baseline="0" dirty="0">
                <a:solidFill>
                  <a:srgbClr val="000000"/>
                </a:solidFill>
                <a:latin typeface="AGaramondPro-Bold"/>
              </a:rPr>
              <a:t>Meet </a:t>
            </a:r>
            <a:r>
              <a:rPr lang="en-US" sz="2800" b="1" i="0" u="none" strike="noStrike" baseline="0" dirty="0" err="1">
                <a:solidFill>
                  <a:srgbClr val="000000"/>
                </a:solidFill>
                <a:latin typeface="AGaramondPro-Bold"/>
              </a:rPr>
              <a:t>waterskills</a:t>
            </a:r>
            <a:r>
              <a:rPr lang="en-US" sz="2800" b="1" i="0" u="none" strike="noStrike" baseline="0" dirty="0">
                <a:solidFill>
                  <a:srgbClr val="000000"/>
                </a:solidFill>
                <a:latin typeface="AGaramondPro-Bold"/>
              </a:rPr>
              <a:t> assessment requirements</a:t>
            </a:r>
          </a:p>
          <a:p>
            <a:pPr algn="ctr"/>
            <a:endParaRPr lang="en-US" sz="2800" b="1" i="0" u="none" strike="noStrike" baseline="0" dirty="0">
              <a:solidFill>
                <a:srgbClr val="000000"/>
              </a:solidFill>
              <a:latin typeface="AGaramondPro-Bold"/>
            </a:endParaRPr>
          </a:p>
          <a:p>
            <a:pPr algn="ctr"/>
            <a:r>
              <a:rPr lang="en-US" sz="2800" b="1" i="0" u="none" strike="noStrike" baseline="0" dirty="0">
                <a:solidFill>
                  <a:srgbClr val="000000"/>
                </a:solidFill>
                <a:latin typeface="AGaramondPro-Bold"/>
              </a:rPr>
              <a:t>Complete Open Water Dives 1-4</a:t>
            </a:r>
          </a:p>
          <a:p>
            <a:pPr algn="ctr"/>
            <a:endParaRPr lang="en-US" sz="2800" b="1" dirty="0">
              <a:solidFill>
                <a:srgbClr val="000000"/>
              </a:solidFill>
              <a:latin typeface="AGaramondPro-Bold"/>
            </a:endParaRPr>
          </a:p>
          <a:p>
            <a:pPr algn="ctr"/>
            <a:r>
              <a:rPr lang="en-US" sz="2800" b="1" dirty="0">
                <a:solidFill>
                  <a:srgbClr val="000000"/>
                </a:solidFill>
                <a:latin typeface="AGaramondPro-Bold"/>
              </a:rPr>
              <a:t>Certification is Performance Based</a:t>
            </a:r>
          </a:p>
          <a:p>
            <a:pPr algn="ctr"/>
            <a:r>
              <a:rPr lang="en-US" sz="2800" b="1">
                <a:solidFill>
                  <a:srgbClr val="000000"/>
                </a:solidFill>
                <a:latin typeface="AGaramondPro-Bold"/>
              </a:rPr>
              <a:t>Confident </a:t>
            </a:r>
            <a:r>
              <a:rPr lang="en-US" sz="2800" b="1" dirty="0">
                <a:solidFill>
                  <a:srgbClr val="000000"/>
                </a:solidFill>
                <a:latin typeface="AGaramondPro-Bold"/>
              </a:rPr>
              <a:t>and Comfortable Diver, not just Certified</a:t>
            </a:r>
            <a:endParaRPr lang="en-US" sz="2800" dirty="0"/>
          </a:p>
        </p:txBody>
      </p:sp>
    </p:spTree>
    <p:extLst>
      <p:ext uri="{BB962C8B-B14F-4D97-AF65-F5344CB8AC3E}">
        <p14:creationId xmlns:p14="http://schemas.microsoft.com/office/powerpoint/2010/main" val="271032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37322"/>
            <a:ext cx="12191999" cy="646331"/>
          </a:xfrm>
          <a:prstGeom prst="rect">
            <a:avLst/>
          </a:prstGeom>
          <a:noFill/>
        </p:spPr>
        <p:txBody>
          <a:bodyPr wrap="square" rtlCol="0">
            <a:spAutoFit/>
          </a:bodyPr>
          <a:lstStyle/>
          <a:p>
            <a:pPr algn="ctr"/>
            <a:r>
              <a:rPr lang="en-US" sz="3600" b="1" dirty="0"/>
              <a:t>AES SCUBA Program</a:t>
            </a:r>
          </a:p>
        </p:txBody>
      </p:sp>
      <p:sp>
        <p:nvSpPr>
          <p:cNvPr id="3" name="TextBox 2"/>
          <p:cNvSpPr txBox="1"/>
          <p:nvPr/>
        </p:nvSpPr>
        <p:spPr>
          <a:xfrm>
            <a:off x="159026" y="1272207"/>
            <a:ext cx="12148454" cy="3970318"/>
          </a:xfrm>
          <a:prstGeom prst="rect">
            <a:avLst/>
          </a:prstGeom>
          <a:noFill/>
        </p:spPr>
        <p:txBody>
          <a:bodyPr wrap="none" rtlCol="0">
            <a:spAutoFit/>
          </a:bodyPr>
          <a:lstStyle/>
          <a:p>
            <a:r>
              <a:rPr lang="en-US" sz="2800" b="1" dirty="0"/>
              <a:t>6 Knowledge Development Sessions conducted at AES</a:t>
            </a:r>
          </a:p>
          <a:p>
            <a:endParaRPr lang="en-US" sz="2800" b="1" dirty="0"/>
          </a:p>
          <a:p>
            <a:r>
              <a:rPr lang="en-US" sz="2800" b="1" dirty="0"/>
              <a:t>5 Confined Water (POOL) Modules conducted at Bicentennial Pool </a:t>
            </a:r>
          </a:p>
          <a:p>
            <a:r>
              <a:rPr lang="en-US" sz="2800" b="1" dirty="0"/>
              <a:t>during school hours</a:t>
            </a:r>
          </a:p>
          <a:p>
            <a:endParaRPr lang="en-US" sz="2800" b="1" dirty="0"/>
          </a:p>
          <a:p>
            <a:r>
              <a:rPr lang="en-US" sz="2800" b="1" dirty="0"/>
              <a:t>4 Open Water Modules conducted at Devil’s Den or Blue Grotto in Williston, FL</a:t>
            </a:r>
          </a:p>
          <a:p>
            <a:endParaRPr lang="en-US" sz="2800" b="1" dirty="0"/>
          </a:p>
          <a:p>
            <a:endParaRPr lang="en-US" sz="2800" b="1" dirty="0"/>
          </a:p>
          <a:p>
            <a:r>
              <a:rPr lang="en-US" sz="2800" b="1" dirty="0"/>
              <a:t>- All sessions conducted by a PADI Open Water SCUBA Instructor </a:t>
            </a:r>
          </a:p>
        </p:txBody>
      </p:sp>
    </p:spTree>
    <p:extLst>
      <p:ext uri="{BB962C8B-B14F-4D97-AF65-F5344CB8AC3E}">
        <p14:creationId xmlns:p14="http://schemas.microsoft.com/office/powerpoint/2010/main" val="135136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93304"/>
            <a:ext cx="12191999" cy="6955750"/>
          </a:xfrm>
          <a:prstGeom prst="rect">
            <a:avLst/>
          </a:prstGeom>
          <a:noFill/>
        </p:spPr>
        <p:txBody>
          <a:bodyPr wrap="square" rtlCol="0">
            <a:spAutoFit/>
          </a:bodyPr>
          <a:lstStyle/>
          <a:p>
            <a:pPr algn="ctr"/>
            <a:r>
              <a:rPr lang="en-US" sz="3600" b="1" dirty="0"/>
              <a:t>SIGN UP PROCESS</a:t>
            </a:r>
          </a:p>
          <a:p>
            <a:endParaRPr lang="en-US" dirty="0"/>
          </a:p>
          <a:p>
            <a:r>
              <a:rPr lang="en-US" sz="2800" b="1" dirty="0"/>
              <a:t>Complete Form – Available Tonight</a:t>
            </a:r>
          </a:p>
          <a:p>
            <a:endParaRPr lang="en-US" sz="2800" b="1" dirty="0"/>
          </a:p>
          <a:p>
            <a:r>
              <a:rPr lang="en-US" sz="2800" b="1" dirty="0"/>
              <a:t>Complete and Return PADI Medical Statement*</a:t>
            </a:r>
          </a:p>
          <a:p>
            <a:r>
              <a:rPr lang="en-US" sz="2800" b="1" dirty="0"/>
              <a:t>Complete and Return PADI Limited Liability Release*</a:t>
            </a:r>
          </a:p>
          <a:p>
            <a:endParaRPr lang="en-US" sz="2800" b="1" dirty="0"/>
          </a:p>
          <a:p>
            <a:r>
              <a:rPr lang="en-US" sz="2800" b="1" dirty="0"/>
              <a:t>Satisfactory Completion  of </a:t>
            </a:r>
            <a:r>
              <a:rPr lang="en-US" sz="2800" b="1" dirty="0" err="1"/>
              <a:t>Waterskills</a:t>
            </a:r>
            <a:r>
              <a:rPr lang="en-US" sz="2800" b="1" dirty="0"/>
              <a:t> Assessment</a:t>
            </a:r>
          </a:p>
          <a:p>
            <a:endParaRPr lang="en-US" sz="2800" b="1" dirty="0"/>
          </a:p>
          <a:p>
            <a:endParaRPr lang="en-US" sz="2800" b="1" dirty="0"/>
          </a:p>
          <a:p>
            <a:endParaRPr lang="en-US" sz="2800" b="1" dirty="0"/>
          </a:p>
          <a:p>
            <a:r>
              <a:rPr lang="en-US" sz="2800" b="1" dirty="0"/>
              <a:t>* Completed Forms to be returned to AES Administrator</a:t>
            </a:r>
          </a:p>
          <a:p>
            <a:endParaRPr lang="en-US" sz="2800" b="1" dirty="0"/>
          </a:p>
          <a:p>
            <a:endParaRPr lang="en-US" sz="2800" b="1" dirty="0"/>
          </a:p>
          <a:p>
            <a:endParaRPr lang="en-US" sz="2800" b="1" dirty="0"/>
          </a:p>
          <a:p>
            <a:r>
              <a:rPr lang="en-US" sz="2800" b="1" dirty="0"/>
              <a:t> </a:t>
            </a:r>
          </a:p>
        </p:txBody>
      </p:sp>
    </p:spTree>
    <p:extLst>
      <p:ext uri="{BB962C8B-B14F-4D97-AF65-F5344CB8AC3E}">
        <p14:creationId xmlns:p14="http://schemas.microsoft.com/office/powerpoint/2010/main" val="306723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3689"/>
            <a:ext cx="12192000" cy="3785652"/>
          </a:xfrm>
          <a:prstGeom prst="rect">
            <a:avLst/>
          </a:prstGeom>
        </p:spPr>
        <p:txBody>
          <a:bodyPr wrap="square">
            <a:spAutoFit/>
          </a:bodyPr>
          <a:lstStyle/>
          <a:p>
            <a:pPr algn="ctr"/>
            <a:r>
              <a:rPr lang="en-US" sz="3600" b="1" i="0" u="none" strike="noStrike" baseline="0" dirty="0" err="1">
                <a:solidFill>
                  <a:srgbClr val="004786"/>
                </a:solidFill>
                <a:latin typeface="FuturaStd-Bold"/>
              </a:rPr>
              <a:t>Waterskills</a:t>
            </a:r>
            <a:r>
              <a:rPr lang="en-US" sz="3600" b="1" i="0" u="none" strike="noStrike" baseline="0" dirty="0">
                <a:solidFill>
                  <a:srgbClr val="004786"/>
                </a:solidFill>
                <a:latin typeface="FuturaStd-Bold"/>
              </a:rPr>
              <a:t> Assessment</a:t>
            </a:r>
          </a:p>
          <a:p>
            <a:endParaRPr lang="en-US" sz="3600" b="1" i="0" u="none" strike="noStrike" baseline="0" dirty="0">
              <a:solidFill>
                <a:srgbClr val="004786"/>
              </a:solidFill>
              <a:latin typeface="FuturaStd-Bold"/>
            </a:endParaRPr>
          </a:p>
          <a:p>
            <a:r>
              <a:rPr lang="en-US" sz="2800" dirty="0">
                <a:solidFill>
                  <a:srgbClr val="000000"/>
                </a:solidFill>
                <a:latin typeface="AGaramondPro-Bold"/>
              </a:rPr>
              <a:t>1)  H</a:t>
            </a:r>
            <a:r>
              <a:rPr lang="en-US" sz="2800" i="0" u="none" strike="noStrike" baseline="0" dirty="0">
                <a:solidFill>
                  <a:srgbClr val="000000"/>
                </a:solidFill>
                <a:latin typeface="AGaramondPro-Bold"/>
              </a:rPr>
              <a:t>ave student divers demonstrate that they can comfortably maintain themselves in water too deep in which to stand by completing a </a:t>
            </a:r>
            <a:r>
              <a:rPr lang="en-US" sz="2800" b="1" i="0" u="none" strike="noStrike" baseline="0" dirty="0">
                <a:solidFill>
                  <a:srgbClr val="000000"/>
                </a:solidFill>
                <a:latin typeface="AGaramondPro-Bold"/>
              </a:rPr>
              <a:t>10-minute swim/float without using any swim aids</a:t>
            </a:r>
            <a:r>
              <a:rPr lang="en-US" sz="2800" i="0" u="none" strike="noStrike" baseline="0" dirty="0">
                <a:solidFill>
                  <a:srgbClr val="000000"/>
                </a:solidFill>
                <a:latin typeface="AGaramondPro-Bold"/>
              </a:rPr>
              <a:t>.</a:t>
            </a:r>
          </a:p>
          <a:p>
            <a:endParaRPr lang="en-US" sz="2800" i="0" u="none" strike="noStrike" baseline="0" dirty="0">
              <a:solidFill>
                <a:srgbClr val="000000"/>
              </a:solidFill>
              <a:latin typeface="AGaramondPro-Bold"/>
            </a:endParaRPr>
          </a:p>
          <a:p>
            <a:r>
              <a:rPr lang="en-US" sz="2800" i="0" u="none" strike="noStrike" baseline="0" dirty="0">
                <a:solidFill>
                  <a:srgbClr val="000000"/>
                </a:solidFill>
                <a:latin typeface="AGaramondPro-Bold"/>
              </a:rPr>
              <a:t>2)  Have students complete a </a:t>
            </a:r>
            <a:r>
              <a:rPr lang="en-US" sz="2800" b="1" i="0" u="none" strike="noStrike" baseline="0" dirty="0">
                <a:solidFill>
                  <a:srgbClr val="000000"/>
                </a:solidFill>
                <a:latin typeface="AGaramondPro-Bold"/>
              </a:rPr>
              <a:t>200 yard continuous surface swim </a:t>
            </a:r>
            <a:r>
              <a:rPr lang="en-US" sz="2800" i="0" u="none" strike="noStrike" baseline="0" dirty="0">
                <a:solidFill>
                  <a:srgbClr val="000000"/>
                </a:solidFill>
                <a:latin typeface="AGaramondPro-Bold"/>
              </a:rPr>
              <a:t>or a 300</a:t>
            </a:r>
          </a:p>
          <a:p>
            <a:r>
              <a:rPr lang="en-US" sz="2800" i="0" u="none" strike="noStrike" baseline="0" dirty="0">
                <a:solidFill>
                  <a:srgbClr val="000000"/>
                </a:solidFill>
                <a:latin typeface="AGaramondPro-Bold"/>
              </a:rPr>
              <a:t>yard swim with mask, fins and snorkel.</a:t>
            </a:r>
            <a:endParaRPr lang="en-US" sz="2800" dirty="0"/>
          </a:p>
        </p:txBody>
      </p:sp>
      <p:sp>
        <p:nvSpPr>
          <p:cNvPr id="3" name="TextBox 2"/>
          <p:cNvSpPr txBox="1"/>
          <p:nvPr/>
        </p:nvSpPr>
        <p:spPr>
          <a:xfrm>
            <a:off x="0" y="4234070"/>
            <a:ext cx="12191999" cy="2677656"/>
          </a:xfrm>
          <a:prstGeom prst="rect">
            <a:avLst/>
          </a:prstGeom>
          <a:noFill/>
        </p:spPr>
        <p:txBody>
          <a:bodyPr wrap="square" rtlCol="0">
            <a:spAutoFit/>
          </a:bodyPr>
          <a:lstStyle/>
          <a:p>
            <a:pPr algn="ctr"/>
            <a:r>
              <a:rPr lang="en-US" sz="2800" dirty="0"/>
              <a:t>Scheduled Assessment for Fall 2018 SCUBA Program</a:t>
            </a:r>
          </a:p>
          <a:p>
            <a:pPr algn="ctr"/>
            <a:endParaRPr lang="en-US" sz="2800" dirty="0"/>
          </a:p>
          <a:p>
            <a:pPr algn="ctr"/>
            <a:r>
              <a:rPr lang="en-US" sz="2800" dirty="0"/>
              <a:t>Bicentennial Pool</a:t>
            </a:r>
          </a:p>
          <a:p>
            <a:pPr algn="ctr"/>
            <a:r>
              <a:rPr lang="en-US" sz="2800" dirty="0"/>
              <a:t>Date:</a:t>
            </a:r>
          </a:p>
          <a:p>
            <a:pPr algn="ctr"/>
            <a:r>
              <a:rPr lang="en-US" sz="2800" dirty="0"/>
              <a:t>Time:</a:t>
            </a:r>
          </a:p>
          <a:p>
            <a:pPr algn="ctr"/>
            <a:endParaRPr lang="en-US" sz="2800" dirty="0"/>
          </a:p>
        </p:txBody>
      </p:sp>
    </p:spTree>
    <p:extLst>
      <p:ext uri="{BB962C8B-B14F-4D97-AF65-F5344CB8AC3E}">
        <p14:creationId xmlns:p14="http://schemas.microsoft.com/office/powerpoint/2010/main" val="196514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8296"/>
            <a:ext cx="12192000" cy="7078861"/>
          </a:xfrm>
          <a:prstGeom prst="rect">
            <a:avLst/>
          </a:prstGeom>
          <a:noFill/>
        </p:spPr>
        <p:txBody>
          <a:bodyPr wrap="square" rtlCol="0">
            <a:spAutoFit/>
          </a:bodyPr>
          <a:lstStyle/>
          <a:p>
            <a:pPr algn="ctr"/>
            <a:r>
              <a:rPr lang="en-US" sz="3600" b="1" dirty="0"/>
              <a:t>FINANCIAL CONSIDERATIONS</a:t>
            </a:r>
          </a:p>
          <a:p>
            <a:pPr algn="ctr"/>
            <a:endParaRPr lang="en-US" sz="3600" b="1" dirty="0"/>
          </a:p>
          <a:p>
            <a:r>
              <a:rPr lang="en-US" sz="2800" b="1" dirty="0"/>
              <a:t>Student: </a:t>
            </a:r>
          </a:p>
          <a:p>
            <a:r>
              <a:rPr lang="en-US" sz="2800" b="1" dirty="0"/>
              <a:t>		Certification Card</a:t>
            </a:r>
          </a:p>
          <a:p>
            <a:r>
              <a:rPr lang="en-US" sz="2800" b="1" dirty="0"/>
              <a:t>		Personal Gear – SCUBA quality Mask, Fins, and Snorkel</a:t>
            </a:r>
          </a:p>
          <a:p>
            <a:endParaRPr lang="en-US" sz="2800" b="1" dirty="0"/>
          </a:p>
          <a:p>
            <a:r>
              <a:rPr lang="en-US" sz="2800" b="1" dirty="0"/>
              <a:t>AES:</a:t>
            </a:r>
          </a:p>
          <a:p>
            <a:r>
              <a:rPr lang="en-US" sz="2800" b="1" dirty="0"/>
              <a:t>		PADI Open Water Crew Pak</a:t>
            </a:r>
          </a:p>
          <a:p>
            <a:r>
              <a:rPr lang="en-US" sz="2800" b="1" dirty="0"/>
              <a:t>		Knowledge Development Instruction</a:t>
            </a:r>
          </a:p>
          <a:p>
            <a:r>
              <a:rPr lang="en-US" sz="2800" b="1" dirty="0"/>
              <a:t>		Confined Water Instruction Modules</a:t>
            </a:r>
          </a:p>
          <a:p>
            <a:r>
              <a:rPr lang="en-US" sz="2800" b="1" dirty="0"/>
              <a:t>		Open Water Instruction Modules</a:t>
            </a:r>
          </a:p>
          <a:p>
            <a:r>
              <a:rPr lang="en-US" sz="2800" b="1" dirty="0"/>
              <a:t>		Facility Fees (entrance fees)</a:t>
            </a:r>
          </a:p>
          <a:p>
            <a:r>
              <a:rPr lang="en-US" sz="2800" b="1" dirty="0"/>
              <a:t>		SCUBA Gear Rental (Wet Suit, Regulator, BCD, Weights and air)</a:t>
            </a:r>
          </a:p>
          <a:p>
            <a:r>
              <a:rPr lang="en-US" sz="2800" b="1" dirty="0"/>
              <a:t>		(AES is covering approximately $565 in local costs)</a:t>
            </a:r>
            <a:endParaRPr lang="en-US" dirty="0"/>
          </a:p>
          <a:p>
            <a:endParaRPr lang="en-US" sz="2800" dirty="0"/>
          </a:p>
          <a:p>
            <a:endParaRPr lang="en-US" dirty="0"/>
          </a:p>
        </p:txBody>
      </p:sp>
    </p:spTree>
    <p:extLst>
      <p:ext uri="{BB962C8B-B14F-4D97-AF65-F5344CB8AC3E}">
        <p14:creationId xmlns:p14="http://schemas.microsoft.com/office/powerpoint/2010/main" val="2245769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688</Words>
  <Application>Microsoft Office PowerPoint</Application>
  <PresentationFormat>Widescreen</PresentationFormat>
  <Paragraphs>161</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AGaramondPro-Bold</vt:lpstr>
      <vt:lpstr>Arial</vt:lpstr>
      <vt:lpstr>Calibri</vt:lpstr>
      <vt:lpstr>Calibri Light</vt:lpstr>
      <vt:lpstr>FuturaStd-Bold</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Gearing Up for Fun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engiles</dc:creator>
  <cp:lastModifiedBy>Leonard, Zachary</cp:lastModifiedBy>
  <cp:revision>19</cp:revision>
  <dcterms:created xsi:type="dcterms:W3CDTF">2018-04-02T17:45:55Z</dcterms:created>
  <dcterms:modified xsi:type="dcterms:W3CDTF">2018-04-11T12:46:14Z</dcterms:modified>
</cp:coreProperties>
</file>